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9" r:id="rId1"/>
    <p:sldMasterId id="2147484111" r:id="rId2"/>
    <p:sldMasterId id="2147484123" r:id="rId3"/>
    <p:sldMasterId id="2147484143" r:id="rId4"/>
  </p:sldMasterIdLst>
  <p:notesMasterIdLst>
    <p:notesMasterId r:id="rId25"/>
  </p:notesMasterIdLst>
  <p:handoutMasterIdLst>
    <p:handoutMasterId r:id="rId26"/>
  </p:handoutMasterIdLst>
  <p:sldIdLst>
    <p:sldId id="276" r:id="rId5"/>
    <p:sldId id="295" r:id="rId6"/>
    <p:sldId id="278" r:id="rId7"/>
    <p:sldId id="277" r:id="rId8"/>
    <p:sldId id="284" r:id="rId9"/>
    <p:sldId id="291" r:id="rId10"/>
    <p:sldId id="292" r:id="rId11"/>
    <p:sldId id="279" r:id="rId12"/>
    <p:sldId id="281" r:id="rId13"/>
    <p:sldId id="282" r:id="rId14"/>
    <p:sldId id="283" r:id="rId15"/>
    <p:sldId id="285" r:id="rId16"/>
    <p:sldId id="286" r:id="rId17"/>
    <p:sldId id="288" r:id="rId18"/>
    <p:sldId id="290" r:id="rId19"/>
    <p:sldId id="289" r:id="rId20"/>
    <p:sldId id="287" r:id="rId21"/>
    <p:sldId id="293" r:id="rId22"/>
    <p:sldId id="294" r:id="rId23"/>
    <p:sldId id="296" r:id="rId2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E8084-9084-4188-BA6D-335D36A41D40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054B4-359D-4456-8A3F-8ABA0B407C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6710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6E1D7-885C-463E-91C4-9F08F53BC502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F13BC-1383-49ED-B06E-2896CC10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20784" y="1165254"/>
            <a:ext cx="11021353" cy="427124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913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>
            <a:normAutofit/>
          </a:bodyPr>
          <a:lstStyle>
            <a:lvl1pPr algn="l">
              <a:defRPr sz="2600"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691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>
            <a:normAutofit/>
          </a:bodyPr>
          <a:lstStyle>
            <a:lvl1pPr algn="l">
              <a:defRPr sz="2600"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137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9943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11021352" y="274638"/>
            <a:ext cx="561048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10168991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2598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2"/>
          <p:cNvSpPr>
            <a:spLocks noGrp="1"/>
          </p:cNvSpPr>
          <p:nvPr>
            <p:ph type="subTitle" idx="1"/>
          </p:nvPr>
        </p:nvSpPr>
        <p:spPr>
          <a:xfrm>
            <a:off x="420784" y="1165254"/>
            <a:ext cx="11021353" cy="427124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sp>
        <p:nvSpPr>
          <p:cNvPr id="10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39132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usz dia 1_fehé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Alcím 2"/>
          <p:cNvSpPr>
            <a:spLocks noGrp="1"/>
          </p:cNvSpPr>
          <p:nvPr>
            <p:ph type="subTitle" idx="1"/>
          </p:nvPr>
        </p:nvSpPr>
        <p:spPr>
          <a:xfrm>
            <a:off x="420784" y="4013650"/>
            <a:ext cx="11021353" cy="186926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sp>
        <p:nvSpPr>
          <p:cNvPr id="8" name="Cím helye 1"/>
          <p:cNvSpPr>
            <a:spLocks noGrp="1"/>
          </p:cNvSpPr>
          <p:nvPr>
            <p:ph type="title"/>
          </p:nvPr>
        </p:nvSpPr>
        <p:spPr>
          <a:xfrm>
            <a:off x="428878" y="3277274"/>
            <a:ext cx="11013260" cy="55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651841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usz dia 2_fehé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Alcím 2"/>
          <p:cNvSpPr>
            <a:spLocks noGrp="1"/>
          </p:cNvSpPr>
          <p:nvPr>
            <p:ph type="subTitle" idx="1"/>
          </p:nvPr>
        </p:nvSpPr>
        <p:spPr>
          <a:xfrm>
            <a:off x="420784" y="3592864"/>
            <a:ext cx="11021353" cy="22900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sp>
        <p:nvSpPr>
          <p:cNvPr id="8" name="Cím helye 1"/>
          <p:cNvSpPr>
            <a:spLocks noGrp="1"/>
          </p:cNvSpPr>
          <p:nvPr>
            <p:ph type="title"/>
          </p:nvPr>
        </p:nvSpPr>
        <p:spPr>
          <a:xfrm>
            <a:off x="428878" y="2799844"/>
            <a:ext cx="11013260" cy="550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16336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436970" y="1084334"/>
            <a:ext cx="11145430" cy="50418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0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4986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963613" y="4406901"/>
            <a:ext cx="10363200" cy="68299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600" b="1" cap="all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8" name="Szöveg helye 2"/>
          <p:cNvSpPr>
            <a:spLocks noGrp="1"/>
          </p:cNvSpPr>
          <p:nvPr>
            <p:ph type="body" idx="1"/>
          </p:nvPr>
        </p:nvSpPr>
        <p:spPr>
          <a:xfrm>
            <a:off x="963613" y="663547"/>
            <a:ext cx="10363200" cy="374335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56401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artalom helye 2"/>
          <p:cNvSpPr>
            <a:spLocks noGrp="1"/>
          </p:cNvSpPr>
          <p:nvPr>
            <p:ph sz="half" idx="1"/>
          </p:nvPr>
        </p:nvSpPr>
        <p:spPr>
          <a:xfrm>
            <a:off x="469338" y="1600200"/>
            <a:ext cx="5550462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0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1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58393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usz di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20784" y="4013650"/>
            <a:ext cx="11021353" cy="186926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/>
          <p:cNvSpPr>
            <a:spLocks noGrp="1"/>
          </p:cNvSpPr>
          <p:nvPr>
            <p:ph type="title"/>
          </p:nvPr>
        </p:nvSpPr>
        <p:spPr>
          <a:xfrm>
            <a:off x="428878" y="3277274"/>
            <a:ext cx="11013260" cy="55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6554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12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3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14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5" name="Cím helye 1"/>
          <p:cNvSpPr>
            <a:spLocks noGrp="1"/>
          </p:cNvSpPr>
          <p:nvPr>
            <p:ph type="title"/>
          </p:nvPr>
        </p:nvSpPr>
        <p:spPr>
          <a:xfrm>
            <a:off x="606902" y="371742"/>
            <a:ext cx="10471093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83729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6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76001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711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0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536911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9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581371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45062" y="1084334"/>
            <a:ext cx="11137338" cy="504183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9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5599430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üggőleges cím 1"/>
          <p:cNvSpPr>
            <a:spLocks noGrp="1"/>
          </p:cNvSpPr>
          <p:nvPr>
            <p:ph type="title" orient="vert"/>
          </p:nvPr>
        </p:nvSpPr>
        <p:spPr>
          <a:xfrm>
            <a:off x="11021352" y="274638"/>
            <a:ext cx="561048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8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10168991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612598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köszönő oldal cégnév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764942" y="2945501"/>
            <a:ext cx="3768190" cy="4445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chemeClr val="bg2"/>
                </a:solidFill>
              </a:defRPr>
            </a:lvl1pPr>
          </a:lstStyle>
          <a:p>
            <a:r>
              <a:rPr lang="hu-HU" dirty="0" err="1"/>
              <a:t>MFS</a:t>
            </a:r>
            <a:r>
              <a:rPr lang="hu-HU" dirty="0"/>
              <a:t> </a:t>
            </a:r>
            <a:r>
              <a:rPr lang="hu-HU" dirty="0" err="1"/>
              <a:t>Defense</a:t>
            </a:r>
            <a:r>
              <a:rPr lang="hu-HU" dirty="0"/>
              <a:t> </a:t>
            </a:r>
            <a:r>
              <a:rPr lang="hu-HU" dirty="0" err="1"/>
              <a:t>Zrt</a:t>
            </a:r>
            <a:r>
              <a:rPr lang="hu-HU" dirty="0"/>
              <a:t>.</a:t>
            </a:r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10" hasCustomPrompt="1"/>
          </p:nvPr>
        </p:nvSpPr>
        <p:spPr>
          <a:xfrm>
            <a:off x="5615872" y="3803256"/>
            <a:ext cx="6214585" cy="1084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baseline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8318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köszönő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3044" y="3010236"/>
            <a:ext cx="6214585" cy="1084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baseline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48792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566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usz di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20784" y="3592864"/>
            <a:ext cx="11021353" cy="22900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/>
          <p:cNvSpPr>
            <a:spLocks noGrp="1"/>
          </p:cNvSpPr>
          <p:nvPr>
            <p:ph type="title"/>
          </p:nvPr>
        </p:nvSpPr>
        <p:spPr>
          <a:xfrm>
            <a:off x="428878" y="2799844"/>
            <a:ext cx="11013260" cy="550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58482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247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2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07851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8604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98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5474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32206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1706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63284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076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98682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93453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94079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90744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70703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415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22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613" y="4406901"/>
            <a:ext cx="10363200" cy="682990"/>
          </a:xfrm>
        </p:spPr>
        <p:txBody>
          <a:bodyPr anchor="t">
            <a:normAutofit/>
          </a:bodyPr>
          <a:lstStyle>
            <a:lvl1pPr algn="l">
              <a:defRPr sz="2600" b="1" cap="all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613" y="663547"/>
            <a:ext cx="10363200" cy="374335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640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9338" y="1600200"/>
            <a:ext cx="5550462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393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Cím helye 1"/>
          <p:cNvSpPr>
            <a:spLocks noGrp="1"/>
          </p:cNvSpPr>
          <p:nvPr>
            <p:ph type="title"/>
          </p:nvPr>
        </p:nvSpPr>
        <p:spPr>
          <a:xfrm>
            <a:off x="593417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372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6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600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71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45062" y="1084334"/>
            <a:ext cx="11137338" cy="5041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0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26" r:id="rId2"/>
    <p:sldLayoutId id="2147484127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  <p:sp>
        <p:nvSpPr>
          <p:cNvPr id="8" name="Szöveg helye 2"/>
          <p:cNvSpPr>
            <a:spLocks noGrp="1"/>
          </p:cNvSpPr>
          <p:nvPr>
            <p:ph type="body" idx="1"/>
          </p:nvPr>
        </p:nvSpPr>
        <p:spPr>
          <a:xfrm>
            <a:off x="445062" y="1084334"/>
            <a:ext cx="11137338" cy="5041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9" name="Cím helye 1"/>
          <p:cNvSpPr>
            <a:spLocks noGrp="1"/>
          </p:cNvSpPr>
          <p:nvPr>
            <p:ph type="title"/>
          </p:nvPr>
        </p:nvSpPr>
        <p:spPr>
          <a:xfrm>
            <a:off x="447760" y="371742"/>
            <a:ext cx="10630236" cy="5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560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28" r:id="rId2"/>
    <p:sldLayoutId id="2147484129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  <p:sldLayoutId id="2147484122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56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7B65BF5-191E-41F6-9CA3-0696225BA8DD}" type="datetimeFigureOut">
              <a:rPr lang="hu-HU" smtClean="0"/>
              <a:t>2024. 09. 03.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86767A1-A0AA-4BA9-884E-A5CB890E1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38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  <p:sldLayoutId id="2147484156" r:id="rId13"/>
    <p:sldLayoutId id="2147484157" r:id="rId14"/>
    <p:sldLayoutId id="2147484158" r:id="rId15"/>
    <p:sldLayoutId id="2147484159" r:id="rId16"/>
    <p:sldLayoutId id="21474841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bukkicsillagda@bnpi.h" TargetMode="Externa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Tematika</a:t>
            </a:r>
            <a:br>
              <a:rPr lang="hu-HU" dirty="0"/>
            </a:br>
            <a:r>
              <a:rPr lang="hu-HU" dirty="0"/>
              <a:t>Diák szakkör részére</a:t>
            </a:r>
            <a:endParaRPr lang="en-GB" dirty="0"/>
          </a:p>
        </p:txBody>
      </p:sp>
      <p:pic>
        <p:nvPicPr>
          <p:cNvPr id="4" name="Kép 3" descr="Bükki Csillagda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40" y="4538663"/>
            <a:ext cx="2827655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Felsőtárkány - A Bükk nyugati kapuja - Bükki Nemzeti Park Igazgatósá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3" t="15568" r="29077" b="5730"/>
          <a:stretch/>
        </p:blipFill>
        <p:spPr bwMode="auto">
          <a:xfrm>
            <a:off x="8481326" y="3708803"/>
            <a:ext cx="1499287" cy="149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03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hu-HU" sz="3600" b="1" dirty="0"/>
              <a:t>A Föld és a Világegyetem kapcsolata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5" y="3171911"/>
            <a:ext cx="8169334" cy="3416300"/>
          </a:xfrm>
        </p:spPr>
        <p:txBody>
          <a:bodyPr>
            <a:normAutofit/>
          </a:bodyPr>
          <a:lstStyle/>
          <a:p>
            <a:pPr algn="just"/>
            <a:r>
              <a:rPr lang="hu-HU" b="1" dirty="0"/>
              <a:t>Helyünk a Világegyetemben</a:t>
            </a:r>
          </a:p>
          <a:p>
            <a:pPr algn="just"/>
            <a:r>
              <a:rPr lang="hu-HU" b="1" dirty="0"/>
              <a:t>Ciklikus égi jelenségek, naptárak</a:t>
            </a:r>
          </a:p>
          <a:p>
            <a:pPr algn="just"/>
            <a:r>
              <a:rPr lang="hu-HU" b="1" dirty="0"/>
              <a:t>Sugárzások, egyéb külső behatások az űrből</a:t>
            </a:r>
          </a:p>
          <a:p>
            <a:pPr algn="just"/>
            <a:r>
              <a:rPr lang="hu-HU" b="1" dirty="0"/>
              <a:t>Miért olyannak látjuk a Világegyetemet, amilyennek megfigyelhető?</a:t>
            </a:r>
          </a:p>
          <a:p>
            <a:pPr marL="0" indent="0" algn="just">
              <a:buNone/>
            </a:pPr>
            <a:endParaRPr lang="hu-HU" b="1" dirty="0"/>
          </a:p>
          <a:p>
            <a:pPr algn="just"/>
            <a:endParaRPr lang="hu-HU" b="1" dirty="0"/>
          </a:p>
        </p:txBody>
      </p:sp>
      <p:pic>
        <p:nvPicPr>
          <p:cNvPr id="4098" name="Picture 2" descr="Physics - A Particle Accelerator in the Radiation Belts">
            <a:extLst>
              <a:ext uri="{FF2B5EF4-FFF2-40B4-BE49-F238E27FC236}">
                <a16:creationId xmlns:a16="http://schemas.microsoft.com/office/drawing/2014/main" id="{6A87588A-B87B-65C1-E31C-CDC84E467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289" y="3846886"/>
            <a:ext cx="2575900" cy="27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34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hu-HU" sz="3600" b="1" dirty="0"/>
              <a:t>A Naprendszer felépítése, mozgásai, alapvető törvényei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3171911"/>
            <a:ext cx="8825659" cy="3416300"/>
          </a:xfrm>
        </p:spPr>
        <p:txBody>
          <a:bodyPr/>
          <a:lstStyle/>
          <a:p>
            <a:r>
              <a:rPr lang="hu-HU" b="1" dirty="0"/>
              <a:t>A Naprendszer kialakulásának modellje</a:t>
            </a:r>
          </a:p>
          <a:p>
            <a:r>
              <a:rPr lang="hu-HU" b="1" dirty="0"/>
              <a:t>Csillag-bolygó-hold, mi a különbség?</a:t>
            </a:r>
          </a:p>
          <a:p>
            <a:r>
              <a:rPr lang="hu-HU" b="1" dirty="0"/>
              <a:t>Tengelyforgás vagy keringés? Speciális periódusok, avagy lehet egy nap hosszabb, mint egy év?</a:t>
            </a:r>
          </a:p>
          <a:p>
            <a:r>
              <a:rPr lang="hu-HU" b="1" dirty="0"/>
              <a:t>A naptávolság és keringési idő: Kepler törvényei</a:t>
            </a:r>
          </a:p>
          <a:p>
            <a:r>
              <a:rPr lang="hu-HU" b="1" dirty="0"/>
              <a:t>Különleges pályák, visszafelé mozgó égitestek</a:t>
            </a:r>
          </a:p>
        </p:txBody>
      </p:sp>
      <p:pic>
        <p:nvPicPr>
          <p:cNvPr id="3074" name="Picture 2" descr="Scientists discover secret 'symmetries' that protect Earth from the chaos  of space | Live Science">
            <a:extLst>
              <a:ext uri="{FF2B5EF4-FFF2-40B4-BE49-F238E27FC236}">
                <a16:creationId xmlns:a16="http://schemas.microsoft.com/office/drawing/2014/main" id="{DAC729BB-5968-88FC-6F4C-531FEEC6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796" y="4396509"/>
            <a:ext cx="3913754" cy="219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252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Kőzetbolygók tulajdonságai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3171911"/>
            <a:ext cx="8825659" cy="3416300"/>
          </a:xfrm>
        </p:spPr>
        <p:txBody>
          <a:bodyPr/>
          <a:lstStyle/>
          <a:p>
            <a:r>
              <a:rPr lang="hu-HU" b="1" dirty="0"/>
              <a:t>Felszíni formák ismertetése</a:t>
            </a:r>
          </a:p>
          <a:p>
            <a:r>
              <a:rPr lang="hu-HU" b="1" dirty="0"/>
              <a:t>Ezek kialakulásának tudományos háttere</a:t>
            </a:r>
          </a:p>
          <a:p>
            <a:r>
              <a:rPr lang="hu-HU" b="1" dirty="0"/>
              <a:t>Az egyes kőzetbolygók részletes megismerése</a:t>
            </a:r>
          </a:p>
        </p:txBody>
      </p:sp>
      <p:pic>
        <p:nvPicPr>
          <p:cNvPr id="5122" name="Picture 2" descr="Mercury - Craters, Volcanoes, Plains | Britannica">
            <a:extLst>
              <a:ext uri="{FF2B5EF4-FFF2-40B4-BE49-F238E27FC236}">
                <a16:creationId xmlns:a16="http://schemas.microsoft.com/office/drawing/2014/main" id="{F72F6ECC-41C6-D883-85CF-484E74550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2862877"/>
            <a:ext cx="2923622" cy="379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8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Gázbolygók tulajdonságai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6441" y="2947687"/>
            <a:ext cx="9836069" cy="2481243"/>
          </a:xfrm>
        </p:spPr>
        <p:txBody>
          <a:bodyPr>
            <a:normAutofit/>
          </a:bodyPr>
          <a:lstStyle/>
          <a:p>
            <a:r>
              <a:rPr lang="hu-HU" b="1" dirty="0"/>
              <a:t>Hogyan jön létre egy gázbolygó? </a:t>
            </a:r>
          </a:p>
          <a:p>
            <a:r>
              <a:rPr lang="hu-HU" b="1" dirty="0"/>
              <a:t>A gázbolygók egyáltalán nem szilárdak?</a:t>
            </a:r>
          </a:p>
          <a:p>
            <a:r>
              <a:rPr lang="hu-HU" b="1" dirty="0"/>
              <a:t>Gázbolygók részletes ismertetése</a:t>
            </a:r>
          </a:p>
          <a:p>
            <a:endParaRPr lang="hu-HU" b="1" dirty="0"/>
          </a:p>
          <a:p>
            <a:endParaRPr lang="hu-HU" b="1" dirty="0"/>
          </a:p>
          <a:p>
            <a:pPr lvl="1"/>
            <a:endParaRPr lang="hu-HU" dirty="0"/>
          </a:p>
        </p:txBody>
      </p:sp>
      <p:pic>
        <p:nvPicPr>
          <p:cNvPr id="6146" name="Picture 2" descr="Great Red Spot | Facts, Size, &amp; Definition | Britannica">
            <a:extLst>
              <a:ext uri="{FF2B5EF4-FFF2-40B4-BE49-F238E27FC236}">
                <a16:creationId xmlns:a16="http://schemas.microsoft.com/office/drawing/2014/main" id="{95A72BBF-FFAD-F580-344E-BC23F9DB4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64" y="3558536"/>
            <a:ext cx="3535796" cy="298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01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A Naprendszer apró égitestei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r>
              <a:rPr lang="hu-HU" b="1" dirty="0"/>
              <a:t>Meteor? Hullócsillag? Tényleg leesik egy csillag a földre?</a:t>
            </a:r>
          </a:p>
          <a:p>
            <a:r>
              <a:rPr lang="hu-HU" b="1" dirty="0"/>
              <a:t>Bolygóközi por az udvarunkban? </a:t>
            </a:r>
            <a:r>
              <a:rPr lang="hu-HU" b="1" dirty="0" err="1"/>
              <a:t>Mikrometeoritok</a:t>
            </a:r>
            <a:r>
              <a:rPr lang="hu-HU" b="1" dirty="0"/>
              <a:t> egyszerű gyűjtése</a:t>
            </a:r>
          </a:p>
          <a:p>
            <a:r>
              <a:rPr lang="hu-HU" b="1" dirty="0"/>
              <a:t>A kisbolygók, avagy miért minősítettük le a Plútót?</a:t>
            </a:r>
          </a:p>
          <a:p>
            <a:r>
              <a:rPr lang="hu-HU" b="1" dirty="0"/>
              <a:t>Az üstökösök tényleg csak „piszkos hógolyók”? Belefér egy üstökös csóvája egy hátizsákba?</a:t>
            </a:r>
            <a:endParaRPr lang="hu-HU" dirty="0"/>
          </a:p>
        </p:txBody>
      </p:sp>
      <p:pic>
        <p:nvPicPr>
          <p:cNvPr id="7170" name="Picture 2" descr="Comets' green colour comes from dicarbon dissociation, experiments confirm  | Research | Chemistry World">
            <a:extLst>
              <a:ext uri="{FF2B5EF4-FFF2-40B4-BE49-F238E27FC236}">
                <a16:creationId xmlns:a16="http://schemas.microsoft.com/office/drawing/2014/main" id="{3CC5A14D-0432-8EAA-4FBD-DAD4A9391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056" y="4530312"/>
            <a:ext cx="3110778" cy="207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228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csillagok felépítése</a:t>
            </a:r>
            <a:endParaRPr lang="en-GB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sz="1800" b="1" dirty="0"/>
              <a:t>Hogyan termel energiát egy csillag? </a:t>
            </a:r>
          </a:p>
          <a:p>
            <a:pPr lvl="1"/>
            <a:r>
              <a:rPr lang="hu-HU" sz="1800" b="1" dirty="0"/>
              <a:t>Hogyan születik és mi lesz a sorsa a csillagoknak?</a:t>
            </a:r>
          </a:p>
          <a:p>
            <a:pPr lvl="1"/>
            <a:r>
              <a:rPr lang="hu-HU" sz="1800" b="1" dirty="0"/>
              <a:t>Miért nem tudjuk lemásolni a csillagok energia termelését?</a:t>
            </a:r>
          </a:p>
          <a:p>
            <a:pPr lvl="1"/>
            <a:r>
              <a:rPr lang="hu-HU" sz="1800" b="1" dirty="0"/>
              <a:t>A kék csillagok melegebbek, mint a vörösek?</a:t>
            </a:r>
          </a:p>
        </p:txBody>
      </p:sp>
      <p:pic>
        <p:nvPicPr>
          <p:cNvPr id="8194" name="Picture 2" descr="What Is a Star and How Does It Work?">
            <a:extLst>
              <a:ext uri="{FF2B5EF4-FFF2-40B4-BE49-F238E27FC236}">
                <a16:creationId xmlns:a16="http://schemas.microsoft.com/office/drawing/2014/main" id="{35A379A2-0C20-2B68-F8FC-6CFBFC717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27" y="4093141"/>
            <a:ext cx="3200363" cy="239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62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199010" cy="706964"/>
          </a:xfrm>
        </p:spPr>
        <p:txBody>
          <a:bodyPr/>
          <a:lstStyle/>
          <a:p>
            <a:r>
              <a:rPr lang="hu-HU" b="1" dirty="0"/>
              <a:t>A világegyetem nagyléptékű szerkezete</a:t>
            </a:r>
            <a:endParaRPr lang="en-GB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b="1" dirty="0"/>
              <a:t>Galaxisok, mik azok?</a:t>
            </a:r>
          </a:p>
          <a:p>
            <a:pPr lvl="1"/>
            <a:r>
              <a:rPr lang="hu-HU" b="1" dirty="0"/>
              <a:t>Tényleg több a csillag a világegyetemben, mint homokszem az egész Földön?</a:t>
            </a:r>
          </a:p>
          <a:p>
            <a:pPr lvl="1"/>
            <a:r>
              <a:rPr lang="hu-HU" b="1" dirty="0"/>
              <a:t>Milyen alakúak a galaxishalmazok?</a:t>
            </a:r>
          </a:p>
          <a:p>
            <a:pPr lvl="1"/>
            <a:r>
              <a:rPr lang="hu-HU" b="1" dirty="0"/>
              <a:t>Hogy néz ki „kívülről” a világegyetem?</a:t>
            </a:r>
          </a:p>
          <a:p>
            <a:pPr lvl="1"/>
            <a:r>
              <a:rPr lang="hu-HU" b="1" dirty="0"/>
              <a:t>„Ami fent, az van lent is”? Az egész Világegyetem egy idegrendszer?</a:t>
            </a:r>
          </a:p>
          <a:p>
            <a:pPr marL="457200" lvl="1" indent="0">
              <a:buNone/>
            </a:pPr>
            <a:endParaRPr lang="hu-HU" dirty="0"/>
          </a:p>
        </p:txBody>
      </p:sp>
      <p:pic>
        <p:nvPicPr>
          <p:cNvPr id="9218" name="Picture 2" descr="Largest cosmic structures 'too big' for theories | New Scientist">
            <a:extLst>
              <a:ext uri="{FF2B5EF4-FFF2-40B4-BE49-F238E27FC236}">
                <a16:creationId xmlns:a16="http://schemas.microsoft.com/office/drawing/2014/main" id="{F2DAB7DA-ACD5-4101-2809-3468342C9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491" y="4299685"/>
            <a:ext cx="2906481" cy="221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767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72901" cy="706964"/>
          </a:xfrm>
        </p:spPr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A megfigyelő csillagászat eszközei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1E1B55-F38B-8911-C5BC-83E61A3CE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b="1" dirty="0"/>
              <a:t>A távcsövek típusai, optikai elveik – nem az ördög torzította el Galilei távcsövében a képet</a:t>
            </a:r>
          </a:p>
          <a:p>
            <a:pPr lvl="1"/>
            <a:r>
              <a:rPr lang="hu-HU" b="1" dirty="0"/>
              <a:t>Rádiós megfigyelések – hallgassuk a világegyetemet</a:t>
            </a:r>
          </a:p>
          <a:p>
            <a:pPr lvl="1"/>
            <a:r>
              <a:rPr lang="hu-HU" b="1" dirty="0"/>
              <a:t>Űrtávcsövek: HST, JWST, avagy rakjunk egy precíz optika alá több tonna robbanószert és lőjük fel az űrbe…</a:t>
            </a:r>
            <a:endParaRPr lang="hu-HU" dirty="0"/>
          </a:p>
        </p:txBody>
      </p:sp>
      <p:pic>
        <p:nvPicPr>
          <p:cNvPr id="10242" name="Picture 2" descr="James Webb Space Telescope - NASA Science">
            <a:extLst>
              <a:ext uri="{FF2B5EF4-FFF2-40B4-BE49-F238E27FC236}">
                <a16:creationId xmlns:a16="http://schemas.microsoft.com/office/drawing/2014/main" id="{8DB1845F-875B-AE29-8CBA-07E2E090B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509" y="4369210"/>
            <a:ext cx="3745923" cy="220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23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72901" cy="706964"/>
          </a:xfrm>
        </p:spPr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Építsünk távcsövet!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1E1B55-F38B-8911-C5BC-83E61A3CE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b="1" dirty="0"/>
              <a:t>Mi is tudunk olcsón, jó távcsövet építeni!</a:t>
            </a:r>
          </a:p>
          <a:p>
            <a:pPr lvl="1"/>
            <a:r>
              <a:rPr lang="hu-HU" b="1" dirty="0"/>
              <a:t>A nem is olyan amatőr távcsövek szerkezete, felépítése, használata</a:t>
            </a:r>
          </a:p>
          <a:p>
            <a:pPr lvl="1"/>
            <a:r>
              <a:rPr lang="hu-HU" b="1" dirty="0"/>
              <a:t>Melyik típus mire jó?</a:t>
            </a:r>
          </a:p>
          <a:p>
            <a:pPr lvl="1"/>
            <a:r>
              <a:rPr lang="hu-HU" b="1" dirty="0"/>
              <a:t>Nézzünk vagy </a:t>
            </a:r>
            <a:r>
              <a:rPr lang="hu-HU" b="1" dirty="0" err="1"/>
              <a:t>fotózzunk</a:t>
            </a:r>
            <a:r>
              <a:rPr lang="hu-HU" b="1" dirty="0"/>
              <a:t>?</a:t>
            </a:r>
          </a:p>
        </p:txBody>
      </p:sp>
      <p:pic>
        <p:nvPicPr>
          <p:cNvPr id="11266" name="Picture 2" descr="New Home for the World's Largest Amateur Telescope - CosmoQuest">
            <a:extLst>
              <a:ext uri="{FF2B5EF4-FFF2-40B4-BE49-F238E27FC236}">
                <a16:creationId xmlns:a16="http://schemas.microsoft.com/office/drawing/2014/main" id="{A54131DD-A3C0-3C00-9689-6245DCB85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4067997"/>
            <a:ext cx="3791490" cy="251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347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494573" cy="706964"/>
          </a:xfrm>
        </p:spPr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Szabad szemmel végezhető megfigyelések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1E1B55-F38B-8911-C5BC-83E61A3CE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b="1" dirty="0"/>
              <a:t>Ha nincs pénz jó távcsőre, nem észlelj! – DEHOGYNEM!!!</a:t>
            </a:r>
          </a:p>
          <a:p>
            <a:pPr lvl="1"/>
            <a:r>
              <a:rPr lang="hu-HU" b="1" dirty="0"/>
              <a:t>Például ezeket:</a:t>
            </a:r>
          </a:p>
          <a:p>
            <a:pPr lvl="2"/>
            <a:r>
              <a:rPr lang="hu-HU" b="1" dirty="0"/>
              <a:t>Meteorok és meteorrajok megfigyelése</a:t>
            </a:r>
          </a:p>
          <a:p>
            <a:pPr lvl="2"/>
            <a:r>
              <a:rPr lang="hu-HU" b="1" dirty="0"/>
              <a:t>Földfény észlelése a Holdon</a:t>
            </a:r>
          </a:p>
          <a:p>
            <a:pPr lvl="2"/>
            <a:r>
              <a:rPr lang="hu-HU" b="1" dirty="0"/>
              <a:t>Fiatal Holdsarló megkeresése</a:t>
            </a:r>
          </a:p>
          <a:p>
            <a:pPr lvl="2"/>
            <a:r>
              <a:rPr lang="hu-HU" b="1" dirty="0"/>
              <a:t>Tejút lerajzolása alakhűen</a:t>
            </a:r>
          </a:p>
          <a:p>
            <a:pPr lvl="2"/>
            <a:r>
              <a:rPr lang="hu-HU" b="1" dirty="0"/>
              <a:t>Bolygók mozgásának követése</a:t>
            </a:r>
          </a:p>
          <a:p>
            <a:pPr lvl="2"/>
            <a:r>
              <a:rPr lang="hu-HU" b="1" dirty="0"/>
              <a:t>És még ezer egyéb izgalmas dolog… </a:t>
            </a:r>
          </a:p>
        </p:txBody>
      </p:sp>
      <p:pic>
        <p:nvPicPr>
          <p:cNvPr id="12290" name="Picture 2" descr="Constellations Photos, Download The BEST Free Constellations Stock Photos &amp;  HD Images">
            <a:extLst>
              <a:ext uri="{FF2B5EF4-FFF2-40B4-BE49-F238E27FC236}">
                <a16:creationId xmlns:a16="http://schemas.microsoft.com/office/drawing/2014/main" id="{9634490A-C7B2-FEF5-35E2-3EECA72F0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383" y="4461164"/>
            <a:ext cx="3214688" cy="213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48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Az elképzelés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9200" y="3615256"/>
            <a:ext cx="8825659" cy="1714125"/>
          </a:xfrm>
        </p:spPr>
        <p:txBody>
          <a:bodyPr>
            <a:normAutofit/>
          </a:bodyPr>
          <a:lstStyle/>
          <a:p>
            <a:pPr algn="just"/>
            <a:r>
              <a:rPr lang="hu-HU" b="1" dirty="0"/>
              <a:t>A Bükki Csillagda a sokrétű bemutató és ismeretterjesztő tevékenysége mellett szakkör formájában is meg kívánja osztani az égbolt csodáit az érdeklődő diákokkal. </a:t>
            </a:r>
          </a:p>
          <a:p>
            <a:pPr algn="just"/>
            <a:r>
              <a:rPr lang="hu-HU" b="1" dirty="0"/>
              <a:t>Annak érdekében, hogy minél szélesebb körben tudjuk végezni az oktató tevékenységünket, a digitális platformok mellett döntöttünk. </a:t>
            </a:r>
          </a:p>
        </p:txBody>
      </p:sp>
    </p:spTree>
    <p:extLst>
      <p:ext uri="{BB962C8B-B14F-4D97-AF65-F5344CB8AC3E}">
        <p14:creationId xmlns:p14="http://schemas.microsoft.com/office/powerpoint/2010/main" val="3973142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72901" cy="706964"/>
          </a:xfrm>
        </p:spPr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Várjuk jelentkezésüket!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1E1B55-F38B-8911-C5BC-83E61A3CE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10" y="2941251"/>
            <a:ext cx="9916700" cy="3416300"/>
          </a:xfrm>
        </p:spPr>
        <p:txBody>
          <a:bodyPr/>
          <a:lstStyle/>
          <a:p>
            <a:pPr lvl="1"/>
            <a:r>
              <a:rPr lang="hu-HU" b="1" dirty="0"/>
              <a:t>Elérhetőség, jelentkezés: </a:t>
            </a:r>
            <a:r>
              <a:rPr lang="hu-HU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bukkicsillagda@bnpi.h</a:t>
            </a:r>
            <a:r>
              <a:rPr lang="hu-HU" b="1" dirty="0">
                <a:solidFill>
                  <a:srgbClr val="0070C0"/>
                </a:solidFill>
              </a:rPr>
              <a:t>u</a:t>
            </a:r>
            <a:r>
              <a:rPr lang="hu-HU" b="1" dirty="0"/>
              <a:t> </a:t>
            </a:r>
          </a:p>
          <a:p>
            <a:pPr lvl="1"/>
            <a:endParaRPr lang="hu-HU" b="1" dirty="0"/>
          </a:p>
          <a:p>
            <a:pPr lvl="1"/>
            <a:r>
              <a:rPr lang="hu-HU" b="1" dirty="0"/>
              <a:t>Határidő: 2024. szeptember 16.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181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Forma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9200" y="3615256"/>
            <a:ext cx="8825659" cy="1714125"/>
          </a:xfrm>
        </p:spPr>
        <p:txBody>
          <a:bodyPr/>
          <a:lstStyle/>
          <a:p>
            <a:pPr algn="just"/>
            <a:r>
              <a:rPr lang="hu-HU" b="1" dirty="0" err="1"/>
              <a:t>Teams</a:t>
            </a:r>
            <a:r>
              <a:rPr lang="hu-HU" b="1" dirty="0"/>
              <a:t> alkalmazáson keresztül, online, élő előadás</a:t>
            </a:r>
          </a:p>
          <a:p>
            <a:pPr algn="just"/>
            <a:r>
              <a:rPr lang="hu-HU" b="1" dirty="0"/>
              <a:t>Azoknak, akik nem tudnak részt venni az adott időpontban, a felvett előadás linkje megküldésre kerül, korlátozott ideig visszanézhető</a:t>
            </a:r>
          </a:p>
        </p:txBody>
      </p:sp>
    </p:spTree>
    <p:extLst>
      <p:ext uri="{BB962C8B-B14F-4D97-AF65-F5344CB8AC3E}">
        <p14:creationId xmlns:p14="http://schemas.microsoft.com/office/powerpoint/2010/main" val="51358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Tartalom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2540000"/>
            <a:ext cx="8825659" cy="4048211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Bevezetés az (amatőr) csillagászatba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csillagászat története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Föld és a Világegyetem kapcsolata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Naprendszer felépítése, mozgásai, alapvető törvényei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Kőzetbolygók tulajdonságai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Gázbolygók tulajdonságai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Naprendszer apró </a:t>
            </a:r>
            <a:r>
              <a:rPr lang="hu-HU" sz="2100" b="1" dirty="0" err="1"/>
              <a:t>égitestjei</a:t>
            </a:r>
            <a:r>
              <a:rPr lang="hu-HU" sz="2100" b="1" dirty="0"/>
              <a:t>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csillagok felépítése, energiatermelő folyamatok, a csillagok sorsa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Galaxisok, galaxishalmazok, a világegyetem nagyléptékű szerkezete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A földi megfigyelő csillagászat eszközei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u-HU" sz="2100" b="1" dirty="0"/>
              <a:t>Építsünk távcsövet!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u-HU" sz="2100" b="1" dirty="0"/>
              <a:t>Szabad szemmel végezhető megfigyelések</a:t>
            </a:r>
          </a:p>
          <a:p>
            <a:endParaRPr lang="hu-HU" b="1" u="sng" dirty="0"/>
          </a:p>
        </p:txBody>
      </p:sp>
    </p:spTree>
    <p:extLst>
      <p:ext uri="{BB962C8B-B14F-4D97-AF65-F5344CB8AC3E}">
        <p14:creationId xmlns:p14="http://schemas.microsoft.com/office/powerpoint/2010/main" val="316280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Időpont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5" y="3171911"/>
            <a:ext cx="7343094" cy="3416300"/>
          </a:xfrm>
        </p:spPr>
        <p:txBody>
          <a:bodyPr>
            <a:normAutofit/>
          </a:bodyPr>
          <a:lstStyle/>
          <a:p>
            <a:pPr algn="just"/>
            <a:r>
              <a:rPr lang="hu-HU" b="1" dirty="0"/>
              <a:t>Heti rendszerességű, alkalmanként 1 órás időtartamban</a:t>
            </a:r>
          </a:p>
          <a:p>
            <a:pPr algn="just"/>
            <a:r>
              <a:rPr lang="hu-HU" b="1" dirty="0"/>
              <a:t>Alap kurzus 12 héten keresztül</a:t>
            </a:r>
          </a:p>
          <a:p>
            <a:pPr algn="just"/>
            <a:r>
              <a:rPr lang="hu-HU" b="1" dirty="0"/>
              <a:t>Középhaladó kurzus az alap után, folyamatosan, iskolai szünetek és országos ünnepek kivételével a tanév végéig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990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Módszertan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3171911"/>
            <a:ext cx="9420681" cy="3416300"/>
          </a:xfrm>
        </p:spPr>
        <p:txBody>
          <a:bodyPr>
            <a:normAutofit/>
          </a:bodyPr>
          <a:lstStyle/>
          <a:p>
            <a:r>
              <a:rPr lang="hu-HU" b="1" dirty="0"/>
              <a:t>Minden szakköri foglalkozás kötetlen beszélgetés, a szakkörvezető szakmai irányításával</a:t>
            </a:r>
          </a:p>
          <a:p>
            <a:r>
              <a:rPr lang="hu-HU" b="1" dirty="0"/>
              <a:t>Nem az „írd-le-amit-mondok” típusú szakkörvezetés, ehelyett nyitott elmék építő eszmecseréje, rávezetése a tudományos kritikai gondolkodás elsajátítására</a:t>
            </a:r>
          </a:p>
          <a:p>
            <a:r>
              <a:rPr lang="hu-HU" b="1" dirty="0"/>
              <a:t>Az eredményeinket közösen érjük el és éljük át, megadva a szakkörösöknek a tudományos felfedezés örömét</a:t>
            </a:r>
          </a:p>
        </p:txBody>
      </p:sp>
    </p:spTree>
    <p:extLst>
      <p:ext uri="{BB962C8B-B14F-4D97-AF65-F5344CB8AC3E}">
        <p14:creationId xmlns:p14="http://schemas.microsoft.com/office/powerpoint/2010/main" val="276323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szakkörvezető </a:t>
            </a:r>
            <a:endParaRPr lang="en-GB" dirty="0"/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789955DD-C56F-D617-C2C2-29DE37DCC2A6}"/>
              </a:ext>
            </a:extLst>
          </p:cNvPr>
          <p:cNvSpPr txBox="1">
            <a:spLocks/>
          </p:cNvSpPr>
          <p:nvPr/>
        </p:nvSpPr>
        <p:spPr>
          <a:xfrm>
            <a:off x="1122830" y="2400092"/>
            <a:ext cx="8825659" cy="4099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hu-HU" sz="2100" b="1" dirty="0"/>
              <a:t>A szakkörvezető</a:t>
            </a:r>
          </a:p>
          <a:p>
            <a:pPr marL="0" indent="0">
              <a:buFont typeface="Wingdings 3" charset="2"/>
              <a:buNone/>
            </a:pPr>
            <a:endParaRPr lang="hu-HU" sz="2100" b="1" dirty="0"/>
          </a:p>
          <a:p>
            <a:r>
              <a:rPr lang="hu-HU" sz="2100" b="1" dirty="0"/>
              <a:t>Kellei István, gépészmérnök, tanár, a Bükki Csillagda tudományos kutatási programjának vezetője</a:t>
            </a:r>
          </a:p>
          <a:p>
            <a:r>
              <a:rPr lang="hu-HU" sz="2100" b="1" dirty="0"/>
              <a:t>40 év csillagászati megfigyelői tapasztalat</a:t>
            </a:r>
          </a:p>
          <a:p>
            <a:r>
              <a:rPr lang="hu-HU" sz="2100" b="1" dirty="0"/>
              <a:t>8 év szakkörvezetői tapasztalat (Diósgyőri Gimnázium, Miskolc)</a:t>
            </a:r>
          </a:p>
          <a:p>
            <a:r>
              <a:rPr lang="hu-HU" sz="2100" b="1" dirty="0"/>
              <a:t>Csillagda vezető (Diósgyőri Csillagvizsgáló, Miskolc; </a:t>
            </a:r>
            <a:r>
              <a:rPr lang="hu-HU" sz="2100" b="1" dirty="0" err="1"/>
              <a:t>Broken</a:t>
            </a:r>
            <a:r>
              <a:rPr lang="hu-HU" sz="2100" b="1" dirty="0"/>
              <a:t> </a:t>
            </a:r>
            <a:r>
              <a:rPr lang="hu-HU" sz="2100" b="1" dirty="0" err="1"/>
              <a:t>Lens</a:t>
            </a:r>
            <a:r>
              <a:rPr lang="hu-HU" sz="2100" b="1" dirty="0"/>
              <a:t> </a:t>
            </a:r>
            <a:r>
              <a:rPr lang="hu-HU" sz="2100" b="1" dirty="0" err="1"/>
              <a:t>Observatory</a:t>
            </a:r>
            <a:r>
              <a:rPr lang="hu-HU" sz="2100" b="1" dirty="0"/>
              <a:t>, Füzesabony)</a:t>
            </a:r>
          </a:p>
          <a:p>
            <a:r>
              <a:rPr lang="hu-HU" sz="2100" b="1" dirty="0"/>
              <a:t>Szakmai szervezeti tagság: </a:t>
            </a:r>
          </a:p>
          <a:p>
            <a:pPr lvl="1"/>
            <a:r>
              <a:rPr lang="hu-HU" sz="2100" b="1" dirty="0"/>
              <a:t>Magyar Csillagászati Egyesület (1990- )</a:t>
            </a:r>
          </a:p>
          <a:p>
            <a:pPr lvl="1"/>
            <a:r>
              <a:rPr lang="hu-HU" sz="2100" b="1" dirty="0"/>
              <a:t>MCSE Hold Szekció (1990- )</a:t>
            </a:r>
          </a:p>
          <a:p>
            <a:pPr lvl="1"/>
            <a:r>
              <a:rPr lang="hu-HU" sz="2100" b="1" dirty="0"/>
              <a:t>MCSE Kettőscsillag Szekció (1990- )</a:t>
            </a:r>
          </a:p>
          <a:p>
            <a:r>
              <a:rPr lang="hu-HU" sz="2100" b="1" dirty="0" err="1"/>
              <a:t>Telescope</a:t>
            </a:r>
            <a:r>
              <a:rPr lang="hu-HU" sz="2100" b="1" dirty="0"/>
              <a:t> Operator </a:t>
            </a:r>
            <a:r>
              <a:rPr lang="hu-HU" sz="2100" b="1" dirty="0" err="1"/>
              <a:t>course</a:t>
            </a:r>
            <a:r>
              <a:rPr lang="hu-HU" sz="2100" b="1" dirty="0"/>
              <a:t>, </a:t>
            </a:r>
            <a:r>
              <a:rPr lang="hu-HU" sz="2100" b="1" dirty="0" err="1"/>
              <a:t>Canadian</a:t>
            </a:r>
            <a:r>
              <a:rPr lang="hu-HU" sz="2100" b="1" dirty="0"/>
              <a:t>-</a:t>
            </a:r>
            <a:r>
              <a:rPr lang="hu-HU" sz="2100" b="1" dirty="0" err="1"/>
              <a:t>French</a:t>
            </a:r>
            <a:r>
              <a:rPr lang="hu-HU" sz="2100" b="1" dirty="0"/>
              <a:t>-Hawaiian </a:t>
            </a:r>
            <a:r>
              <a:rPr lang="hu-HU" sz="2100" b="1" dirty="0" err="1"/>
              <a:t>Telescope</a:t>
            </a:r>
            <a:endParaRPr lang="hu-HU" sz="2100" b="1" dirty="0"/>
          </a:p>
          <a:p>
            <a:r>
              <a:rPr lang="hu-HU" sz="2100" b="1" dirty="0" err="1"/>
              <a:t>Astronomy</a:t>
            </a:r>
            <a:r>
              <a:rPr lang="hu-HU" sz="2100" b="1" dirty="0"/>
              <a:t> </a:t>
            </a:r>
            <a:r>
              <a:rPr lang="hu-HU" sz="2100" b="1" dirty="0" err="1"/>
              <a:t>Presenter</a:t>
            </a:r>
            <a:r>
              <a:rPr lang="hu-HU" sz="2100" b="1" dirty="0"/>
              <a:t>, </a:t>
            </a:r>
            <a:r>
              <a:rPr lang="hu-HU" sz="2100" b="1" dirty="0" err="1"/>
              <a:t>Swinburne</a:t>
            </a:r>
            <a:r>
              <a:rPr lang="hu-HU" sz="2100" b="1" dirty="0"/>
              <a:t> University, </a:t>
            </a:r>
            <a:r>
              <a:rPr lang="hu-HU" sz="2100" b="1" dirty="0" err="1"/>
              <a:t>Australia</a:t>
            </a:r>
            <a:endParaRPr lang="hu-HU" sz="2100" b="1" dirty="0"/>
          </a:p>
          <a:p>
            <a:pPr marL="57150" indent="0">
              <a:buFont typeface="Wingdings 3" charset="2"/>
              <a:buNone/>
            </a:pPr>
            <a:endParaRPr lang="hu-HU" dirty="0"/>
          </a:p>
          <a:p>
            <a:endParaRPr lang="en-GB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E669F8A-449B-EFBD-4A0B-37D52A5B7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40332" y="4380643"/>
            <a:ext cx="2203703" cy="165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4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226719" cy="70696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hu-HU" sz="3600" b="1" dirty="0"/>
              <a:t>Bevezetés az (amatőr) csillagászatba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3171911"/>
            <a:ext cx="8825659" cy="3416300"/>
          </a:xfrm>
        </p:spPr>
        <p:txBody>
          <a:bodyPr>
            <a:normAutofit/>
          </a:bodyPr>
          <a:lstStyle/>
          <a:p>
            <a:r>
              <a:rPr lang="hu-HU" b="1" dirty="0"/>
              <a:t>Mivel foglalkozik a csillagászat?</a:t>
            </a:r>
          </a:p>
          <a:p>
            <a:r>
              <a:rPr lang="hu-HU" b="1" dirty="0"/>
              <a:t>Kik az amatőr csillagászok?</a:t>
            </a:r>
          </a:p>
          <a:p>
            <a:r>
              <a:rPr lang="hu-HU" b="1" dirty="0"/>
              <a:t>Miért fontos ismernünk a tágabb környezetünket?</a:t>
            </a:r>
          </a:p>
          <a:p>
            <a:r>
              <a:rPr lang="hu-HU" b="1" dirty="0"/>
              <a:t>Alapvető világmodellek, világképek ismertetése</a:t>
            </a:r>
            <a:endParaRPr lang="hu-HU" dirty="0"/>
          </a:p>
        </p:txBody>
      </p:sp>
      <p:pic>
        <p:nvPicPr>
          <p:cNvPr id="1026" name="Picture 2" descr="Almost anyone can become an amateur astronomer. What will you find? | Space">
            <a:extLst>
              <a:ext uri="{FF2B5EF4-FFF2-40B4-BE49-F238E27FC236}">
                <a16:creationId xmlns:a16="http://schemas.microsoft.com/office/drawing/2014/main" id="{3F222D9F-7C6A-4E6B-E7E4-EA52EA683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666" y="4230255"/>
            <a:ext cx="4210636" cy="235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78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hu-HU" sz="3600" b="1" dirty="0"/>
              <a:t>A csillagászat története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954" y="3171911"/>
            <a:ext cx="8825659" cy="3416300"/>
          </a:xfrm>
        </p:spPr>
        <p:txBody>
          <a:bodyPr/>
          <a:lstStyle/>
          <a:p>
            <a:pPr algn="just"/>
            <a:r>
              <a:rPr lang="hu-HU" b="1" dirty="0"/>
              <a:t>Hogyan kezdődött? Az őskori csillagászati megfigyelések</a:t>
            </a:r>
          </a:p>
          <a:p>
            <a:pPr algn="just"/>
            <a:r>
              <a:rPr lang="hu-HU" b="1" dirty="0"/>
              <a:t>Kezdetleges csillagászati műszerek: kőkörök, napórák</a:t>
            </a:r>
          </a:p>
          <a:p>
            <a:pPr algn="just"/>
            <a:r>
              <a:rPr lang="hu-HU" b="1" dirty="0"/>
              <a:t>Korai magyarázatok a világegyetem jelenségeire</a:t>
            </a:r>
          </a:p>
          <a:p>
            <a:pPr algn="just"/>
            <a:r>
              <a:rPr lang="hu-HU" b="1" dirty="0"/>
              <a:t>Matematikai megfontolások előretörése</a:t>
            </a:r>
          </a:p>
          <a:p>
            <a:pPr algn="just"/>
            <a:r>
              <a:rPr lang="hu-HU" b="1" dirty="0"/>
              <a:t>A Nap vagy a Föld van a középpontban?</a:t>
            </a:r>
          </a:p>
          <a:p>
            <a:pPr algn="just"/>
            <a:r>
              <a:rPr lang="hu-HU" b="1" dirty="0"/>
              <a:t>A távcsöves megfigyelő csillagászat fő felfedezései</a:t>
            </a:r>
          </a:p>
          <a:p>
            <a:pPr algn="just"/>
            <a:r>
              <a:rPr lang="hu-HU" b="1" dirty="0"/>
              <a:t>A közelmúlt tudományos eredményei</a:t>
            </a:r>
          </a:p>
          <a:p>
            <a:pPr algn="just"/>
            <a:endParaRPr lang="hu-HU" dirty="0"/>
          </a:p>
        </p:txBody>
      </p:sp>
      <p:pic>
        <p:nvPicPr>
          <p:cNvPr id="2050" name="Picture 2" descr="Britain's best places to see: Standing stones and prehistoric monuments –  Museum Crush">
            <a:extLst>
              <a:ext uri="{FF2B5EF4-FFF2-40B4-BE49-F238E27FC236}">
                <a16:creationId xmlns:a16="http://schemas.microsoft.com/office/drawing/2014/main" id="{411DCEB8-313D-4EA4-C73B-C86B80B5B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855" y="4080168"/>
            <a:ext cx="3511260" cy="250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68962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ablon lőszeres háttér">
  <a:themeElements>
    <a:clrScheme name="RUAG">
      <a:dk1>
        <a:srgbClr val="002C4B"/>
      </a:dk1>
      <a:lt1>
        <a:sysClr val="window" lastClr="FFFFFF"/>
      </a:lt1>
      <a:dk2>
        <a:srgbClr val="002C4B"/>
      </a:dk2>
      <a:lt2>
        <a:srgbClr val="FFFFFF"/>
      </a:lt2>
      <a:accent1>
        <a:srgbClr val="002C4B"/>
      </a:accent1>
      <a:accent2>
        <a:srgbClr val="F59C00"/>
      </a:accent2>
      <a:accent3>
        <a:srgbClr val="002C4B"/>
      </a:accent3>
      <a:accent4>
        <a:srgbClr val="F59C00"/>
      </a:accent4>
      <a:accent5>
        <a:srgbClr val="002C4B"/>
      </a:accent5>
      <a:accent6>
        <a:srgbClr val="F59C00"/>
      </a:accent6>
      <a:hlink>
        <a:srgbClr val="F59C00"/>
      </a:hlink>
      <a:folHlink>
        <a:srgbClr val="002C4B"/>
      </a:folHlink>
    </a:clrScheme>
    <a:fontScheme name="RUAG">
      <a:majorFont>
        <a:latin typeface="SORA BOLD"/>
        <a:ea typeface=""/>
        <a:cs typeface=""/>
      </a:majorFont>
      <a:minorFont>
        <a:latin typeface="S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61893_Business prezi sablon_MFS.pptx" id="{B79559C9-5CA0-4F85-8BE9-F4B622027E6D}" vid="{707B7190-16FD-4988-A2E6-7E0F9889BD86}"/>
    </a:ext>
  </a:extLst>
</a:theme>
</file>

<file path=ppt/theme/theme2.xml><?xml version="1.0" encoding="utf-8"?>
<a:theme xmlns:a="http://schemas.openxmlformats.org/drawingml/2006/main" name="Sablon fehér háttér">
  <a:themeElements>
    <a:clrScheme name="RUAG">
      <a:dk1>
        <a:srgbClr val="002C4B"/>
      </a:dk1>
      <a:lt1>
        <a:sysClr val="window" lastClr="FFFFFF"/>
      </a:lt1>
      <a:dk2>
        <a:srgbClr val="002C4B"/>
      </a:dk2>
      <a:lt2>
        <a:srgbClr val="FFFFFF"/>
      </a:lt2>
      <a:accent1>
        <a:srgbClr val="002C4B"/>
      </a:accent1>
      <a:accent2>
        <a:srgbClr val="F59C00"/>
      </a:accent2>
      <a:accent3>
        <a:srgbClr val="002C4B"/>
      </a:accent3>
      <a:accent4>
        <a:srgbClr val="F59C00"/>
      </a:accent4>
      <a:accent5>
        <a:srgbClr val="002C4B"/>
      </a:accent5>
      <a:accent6>
        <a:srgbClr val="F59C00"/>
      </a:accent6>
      <a:hlink>
        <a:srgbClr val="F59C00"/>
      </a:hlink>
      <a:folHlink>
        <a:srgbClr val="002C4B"/>
      </a:folHlink>
    </a:clrScheme>
    <a:fontScheme name="RUAG">
      <a:majorFont>
        <a:latin typeface="SORA BOLD"/>
        <a:ea typeface=""/>
        <a:cs typeface=""/>
      </a:majorFont>
      <a:minorFont>
        <a:latin typeface="S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61893_Business prezi sablon_MFS.pptx" id="{B79559C9-5CA0-4F85-8BE9-F4B622027E6D}" vid="{780CDB59-1D51-4A76-A140-D85EC73F9F9C}"/>
    </a:ext>
  </a:extLst>
</a:theme>
</file>

<file path=ppt/theme/theme3.xml><?xml version="1.0" encoding="utf-8"?>
<a:theme xmlns:a="http://schemas.openxmlformats.org/drawingml/2006/main" name="Elköszönő oldalak">
  <a:themeElements>
    <a:clrScheme name="RUAG">
      <a:dk1>
        <a:srgbClr val="002C4B"/>
      </a:dk1>
      <a:lt1>
        <a:sysClr val="window" lastClr="FFFFFF"/>
      </a:lt1>
      <a:dk2>
        <a:srgbClr val="002C4B"/>
      </a:dk2>
      <a:lt2>
        <a:srgbClr val="FFFFFF"/>
      </a:lt2>
      <a:accent1>
        <a:srgbClr val="002C4B"/>
      </a:accent1>
      <a:accent2>
        <a:srgbClr val="F59C00"/>
      </a:accent2>
      <a:accent3>
        <a:srgbClr val="002C4B"/>
      </a:accent3>
      <a:accent4>
        <a:srgbClr val="F59C00"/>
      </a:accent4>
      <a:accent5>
        <a:srgbClr val="002C4B"/>
      </a:accent5>
      <a:accent6>
        <a:srgbClr val="F59C00"/>
      </a:accent6>
      <a:hlink>
        <a:srgbClr val="F59C00"/>
      </a:hlink>
      <a:folHlink>
        <a:srgbClr val="002C4B"/>
      </a:folHlink>
    </a:clrScheme>
    <a:fontScheme name="RUAG">
      <a:majorFont>
        <a:latin typeface="SORA BOLD"/>
        <a:ea typeface=""/>
        <a:cs typeface=""/>
      </a:majorFont>
      <a:minorFont>
        <a:latin typeface="S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61893_Business prezi sablon_MFS.pptx" id="{B79559C9-5CA0-4F85-8BE9-F4B622027E6D}" vid="{9B0C4015-891C-4D1D-9C57-A84D7BF03213}"/>
    </a:ext>
  </a:extLst>
</a:theme>
</file>

<file path=ppt/theme/theme4.xml><?xml version="1.0" encoding="utf-8"?>
<a:theme xmlns:a="http://schemas.openxmlformats.org/drawingml/2006/main" name="Tanácsterem">
  <a:themeElements>
    <a:clrScheme name="Tanácstere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Tanácstere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nácstere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5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576</TotalTime>
  <Words>759</Words>
  <Application>Microsoft Office PowerPoint</Application>
  <PresentationFormat>Szélesvásznú</PresentationFormat>
  <Paragraphs>112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4</vt:i4>
      </vt:variant>
      <vt:variant>
        <vt:lpstr>Diacímek</vt:lpstr>
      </vt:variant>
      <vt:variant>
        <vt:i4>20</vt:i4>
      </vt:variant>
    </vt:vector>
  </HeadingPairs>
  <TitlesOfParts>
    <vt:vector size="30" baseType="lpstr">
      <vt:lpstr>Arial</vt:lpstr>
      <vt:lpstr>Calibri</vt:lpstr>
      <vt:lpstr>Century Gothic</vt:lpstr>
      <vt:lpstr>SORA</vt:lpstr>
      <vt:lpstr>SORA BOLD</vt:lpstr>
      <vt:lpstr>Wingdings 3</vt:lpstr>
      <vt:lpstr>Sablon lőszeres háttér</vt:lpstr>
      <vt:lpstr>Sablon fehér háttér</vt:lpstr>
      <vt:lpstr>Elköszönő oldalak</vt:lpstr>
      <vt:lpstr>Tanácsterem</vt:lpstr>
      <vt:lpstr>Tematika Diák szakkör részére</vt:lpstr>
      <vt:lpstr>Az elképzelés</vt:lpstr>
      <vt:lpstr>Forma</vt:lpstr>
      <vt:lpstr>Tartalom </vt:lpstr>
      <vt:lpstr>Időpont </vt:lpstr>
      <vt:lpstr>Módszertan </vt:lpstr>
      <vt:lpstr>A szakkörvezető </vt:lpstr>
      <vt:lpstr>Bevezetés az (amatőr) csillagászatba</vt:lpstr>
      <vt:lpstr>A csillagászat története</vt:lpstr>
      <vt:lpstr>A Föld és a Világegyetem kapcsolata</vt:lpstr>
      <vt:lpstr>A Naprendszer felépítése, mozgásai, alapvető törvényei</vt:lpstr>
      <vt:lpstr>Kőzetbolygók tulajdonságai</vt:lpstr>
      <vt:lpstr>Gázbolygók tulajdonságai</vt:lpstr>
      <vt:lpstr>A Naprendszer apró égitestei </vt:lpstr>
      <vt:lpstr>A csillagok felépítése</vt:lpstr>
      <vt:lpstr>A világegyetem nagyléptékű szerkezete</vt:lpstr>
      <vt:lpstr>A megfigyelő csillagászat eszközei</vt:lpstr>
      <vt:lpstr>Építsünk távcsövet!</vt:lpstr>
      <vt:lpstr>Szabad szemmel végezhető megfigyelések</vt:lpstr>
      <vt:lpstr>Várjuk jelentkezésüket!</vt:lpstr>
    </vt:vector>
  </TitlesOfParts>
  <Company>RUAG Ammotec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 Projectek</dc:title>
  <dc:creator>Kellei Istvan RUAG</dc:creator>
  <cp:lastModifiedBy>István Kellei</cp:lastModifiedBy>
  <cp:revision>70</cp:revision>
  <dcterms:created xsi:type="dcterms:W3CDTF">2023-02-20T10:38:49Z</dcterms:created>
  <dcterms:modified xsi:type="dcterms:W3CDTF">2024-09-03T06:56:35Z</dcterms:modified>
</cp:coreProperties>
</file>